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6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2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95B97-AB96-4B15-85C4-5315278F2E43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90DEE-3244-42B4-B3CE-BB4F3D08E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10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电解液模型为溶剂</a:t>
            </a:r>
            <a:r>
              <a:rPr lang="en-US" altLang="zh-CN" dirty="0" smtClean="0"/>
              <a:t>+~1.0M </a:t>
            </a:r>
            <a:r>
              <a:rPr lang="en-US" altLang="zh-CN" dirty="0" err="1" smtClean="0"/>
              <a:t>LiFSI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90DEE-3244-42B4-B3CE-BB4F3D08E0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17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7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47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5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4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48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6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81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A8924-F000-48EB-BF5D-79FD64900E61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7" y="4096"/>
            <a:ext cx="52116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电解液工程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有机小分子生成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20605"/>
              </p:ext>
            </p:extLst>
          </p:nvPr>
        </p:nvGraphicFramePr>
        <p:xfrm>
          <a:off x="253447" y="724870"/>
          <a:ext cx="8637106" cy="608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03">
                  <a:extLst>
                    <a:ext uri="{9D8B030D-6E8A-4147-A177-3AD203B41FA5}">
                      <a16:colId xmlns:a16="http://schemas.microsoft.com/office/drawing/2014/main" val="4154782278"/>
                    </a:ext>
                  </a:extLst>
                </a:gridCol>
                <a:gridCol w="1509845">
                  <a:extLst>
                    <a:ext uri="{9D8B030D-6E8A-4147-A177-3AD203B41FA5}">
                      <a16:colId xmlns:a16="http://schemas.microsoft.com/office/drawing/2014/main" val="3382253874"/>
                    </a:ext>
                  </a:extLst>
                </a:gridCol>
                <a:gridCol w="4345806">
                  <a:extLst>
                    <a:ext uri="{9D8B030D-6E8A-4147-A177-3AD203B41FA5}">
                      <a16:colId xmlns:a16="http://schemas.microsoft.com/office/drawing/2014/main" val="1967622196"/>
                    </a:ext>
                  </a:extLst>
                </a:gridCol>
                <a:gridCol w="1544152">
                  <a:extLst>
                    <a:ext uri="{9D8B030D-6E8A-4147-A177-3AD203B41FA5}">
                      <a16:colId xmlns:a16="http://schemas.microsoft.com/office/drawing/2014/main" val="2553941645"/>
                    </a:ext>
                  </a:extLst>
                </a:gridCol>
              </a:tblGrid>
              <a:tr h="5441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时间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规则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属性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数量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512460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22.02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≤ 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烷烃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11583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836808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22.05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= 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54081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18612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22.05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 = 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醚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402830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286659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22.09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= 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（删除第三批相同分子）</a:t>
                      </a:r>
                      <a:endParaRPr lang="en-US" altLang="zh-CN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124946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569004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22.10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 =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 smtClean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74013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（生成中）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1150338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53.02% (110187)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52.81% (109751)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mPa s: 2.72% (5649)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mPa s: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2.19% (4550)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离子迁移数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0.5: 0.97% (2019)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0.13% (278)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0.04%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(77)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0.03% (69)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0.03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% (69)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团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0.03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% (67)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61" y="1150338"/>
            <a:ext cx="1383030" cy="1072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3648" y="1363429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ep-399</a:t>
            </a:r>
          </a:p>
          <a:p>
            <a:r>
              <a:rPr lang="en-US" altLang="zh-CN" dirty="0" smtClean="0"/>
              <a:t>(DOL)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2522037"/>
            <a:ext cx="2011680" cy="1080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7580" y="2741616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ep-4149</a:t>
            </a:r>
          </a:p>
          <a:p>
            <a:r>
              <a:rPr lang="en-US" altLang="zh-CN" dirty="0"/>
              <a:t>(</a:t>
            </a:r>
            <a:r>
              <a:rPr lang="en-US" altLang="zh-CN" dirty="0" smtClean="0"/>
              <a:t>DMP)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008" y="3807255"/>
            <a:ext cx="1991792" cy="10116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86724" y="4095730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ep-5701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585" y="5091252"/>
            <a:ext cx="1304925" cy="1091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27820" y="5447335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ep-875117</a:t>
            </a:r>
          </a:p>
          <a:p>
            <a:r>
              <a:rPr lang="en-US" altLang="zh-CN" dirty="0" smtClean="0"/>
              <a:t>F-1,4-DX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68905" y="4096"/>
            <a:ext cx="86260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12.23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二十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1150338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91.49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(5219)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91.60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5151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mPa s: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99.8% (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122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mPa s: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99.84% (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离子迁移数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0.5: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99.95% (31)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99.97% (20)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99.98%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(13)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99.98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(13)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99.98 %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团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99.98% (11)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526" y="4096"/>
            <a:ext cx="83888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CO9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61308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78" y="838055"/>
            <a:ext cx="3933825" cy="3057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70" y="4207863"/>
            <a:ext cx="1383030" cy="10725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58157" y="4420954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ep-399</a:t>
            </a:r>
          </a:p>
          <a:p>
            <a:r>
              <a:rPr lang="en-US" altLang="zh-CN" dirty="0" smtClean="0"/>
              <a:t>(DOL)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281429"/>
            <a:ext cx="2011680" cy="10801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4484" y="5501008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ep-4149</a:t>
            </a:r>
          </a:p>
          <a:p>
            <a:r>
              <a:rPr lang="en-US" altLang="zh-CN" dirty="0"/>
              <a:t>(</a:t>
            </a:r>
            <a:r>
              <a:rPr lang="en-US" altLang="zh-CN" dirty="0" smtClean="0"/>
              <a:t>DMP)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717" y="4082698"/>
            <a:ext cx="1991792" cy="10116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162433" y="4371173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ep-5701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1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780892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有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CAS ID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96.96% (1865)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98.24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(1079)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98.24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1078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mPa s: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99.53% (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287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mPa s: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99.59% (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252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99.76% (145)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99.87%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(80)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团簇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 eV: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99.87 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(78)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99.87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(78)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团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99.88% (75)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526" y="4096"/>
            <a:ext cx="83888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CO9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61308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6344" y="4935875"/>
            <a:ext cx="2960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筛选结果中包括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DOL DME DMP DMM  THF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等实验报道分子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5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5169" y="4096"/>
            <a:ext cx="44935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电解液工程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高通量计算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593" y="742760"/>
            <a:ext cx="86488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电解液数据库数据量：</a:t>
            </a:r>
            <a:endParaRPr lang="en-US" altLang="zh-CN" sz="24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~5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10.13: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~8.1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周最多新增计算分子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，至少</a:t>
            </a:r>
            <a:r>
              <a:rPr lang="en-US" altLang="zh-CN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</a:t>
            </a:r>
            <a:r>
              <a:rPr lang="zh-CN" altLang="en-US" sz="22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左右</a:t>
            </a:r>
            <a:endParaRPr lang="en-US" altLang="zh-CN" sz="22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593" y="2912585"/>
            <a:ext cx="86488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电解液数据库包含性质（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种左右）：</a:t>
            </a:r>
            <a:endParaRPr lang="en-US" altLang="zh-CN" sz="24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分子性质：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分子和团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簇几何结构、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HOMO/LUMO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能级、电荷分布、热力学能量、溶剂与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溶剂性质：粘度、介电常数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电解液性质：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粘度、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介电常数、离子及溶剂扩散系数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、离子导率、离子迁移数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、溶剂化结构（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RDF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）、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" y="3805674"/>
            <a:ext cx="3901440" cy="286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13" y="3889494"/>
            <a:ext cx="3987800" cy="2783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" y="779876"/>
            <a:ext cx="3746500" cy="2794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47429" y="8353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电化学稳定性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0102" y="3944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输运性质</a:t>
            </a:r>
          </a:p>
        </p:txBody>
      </p:sp>
      <p:sp>
        <p:nvSpPr>
          <p:cNvPr id="10" name="矩形 9"/>
          <p:cNvSpPr/>
          <p:nvPr/>
        </p:nvSpPr>
        <p:spPr>
          <a:xfrm>
            <a:off x="993431" y="39819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粘度性质</a:t>
            </a:r>
          </a:p>
        </p:txBody>
      </p:sp>
      <p:sp>
        <p:nvSpPr>
          <p:cNvPr id="12" name="矩形 11"/>
          <p:cNvSpPr/>
          <p:nvPr/>
        </p:nvSpPr>
        <p:spPr>
          <a:xfrm>
            <a:off x="243253" y="4096"/>
            <a:ext cx="86773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数据库（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更新版本、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~5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万分子）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352" y="835328"/>
            <a:ext cx="3708400" cy="27838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927083" y="9287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结合能与介电常数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9" y="4096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数据库同行对比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0CA8B8-AC42-166D-6E5D-05D36550ED73}"/>
              </a:ext>
            </a:extLst>
          </p:cNvPr>
          <p:cNvSpPr txBox="1"/>
          <p:nvPr/>
        </p:nvSpPr>
        <p:spPr>
          <a:xfrm>
            <a:off x="414674" y="829801"/>
            <a:ext cx="8314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Materials Project-Molecule Explore </a:t>
            </a: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(Electrolyte Genome Project)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2.5 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万分子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5" y="1920903"/>
            <a:ext cx="7729869" cy="355877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29979" y="5668994"/>
            <a:ext cx="7884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包含的分子数目少、每种分子性质数据少、缺乏电解液性质！</a:t>
            </a:r>
            <a:endParaRPr lang="zh-CN" altLang="en-US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8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9" y="4096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数据库同行对比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25" name="Picture 1" descr="https://weboffice.feishu-3rd-party-services.com/api/v3/office/copy/RTRNaEVobjhVSnkyOW84SGxadnZEd2xkNXdaTXFEak0ycWFZb2N5ZndKNU1XR1pOQnNUOUR6c0pyaHptaXpUVDk4dm9kY2NEbXpDTzlhdTBKbFdibjhQZU9FbGtnb0d6ZHdjU2Z6amdhL0dBdDFLMGJjakFhOFFBNVZLei9XRzF2aDNnbUt1bVFOeXBBd2YzNUsyR2JkS1ZiMzRhVG00U24xOEZiU0dIWUdjNHZkMGdnMTNYVHZON3ZzSzRVekVwRjJKSzgvQ3ZGdFJiNjFDT3Z2MGJFQTZCNUduam5iKzY5RXJzdUVNPQ==/attach/object/bf8c1dd5b1a6d6003786b93eef55c04858fd81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91" y="924227"/>
            <a:ext cx="5780870" cy="50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98782" y="1000684"/>
            <a:ext cx="283265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QM9 dataset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size: ~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14万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calculation method: DFT B3LYP/6-31G(2df,p)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property: 17 geometry- &amp; energy-related properties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9919" y="6115240"/>
            <a:ext cx="7884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缺乏电解液性质！</a:t>
            </a:r>
            <a:endParaRPr lang="zh-CN" altLang="en-US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0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07.13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五千数据）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" y="1502209"/>
            <a:ext cx="3377582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93" y="1422890"/>
            <a:ext cx="3291416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0" y="4274427"/>
            <a:ext cx="3610098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293" y="4189648"/>
            <a:ext cx="3462844" cy="2520000"/>
          </a:xfrm>
          <a:prstGeom prst="rect">
            <a:avLst/>
          </a:prstGeom>
        </p:spPr>
      </p:pic>
      <p:sp>
        <p:nvSpPr>
          <p:cNvPr id="7" name="文本框 35"/>
          <p:cNvSpPr txBox="1">
            <a:spLocks noChangeArrowheads="1"/>
          </p:cNvSpPr>
          <p:nvPr/>
        </p:nvSpPr>
        <p:spPr bwMode="auto">
          <a:xfrm>
            <a:off x="1004358" y="822079"/>
            <a:ext cx="713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F45C7"/>
              </a:buClr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8037B7"/>
              </a:buClr>
              <a:buSzPct val="80000"/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652E6C"/>
              </a:buClr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筛选标准</a:t>
            </a:r>
            <a:r>
              <a:rPr kumimoji="0"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稳定性</a:t>
            </a:r>
            <a:r>
              <a:rPr kumimoji="0"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离子导率</a:t>
            </a:r>
            <a:r>
              <a:rPr kumimoji="0"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粘度等（</a:t>
            </a:r>
            <a:r>
              <a:rPr kumimoji="0"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~5000</a:t>
            </a: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zh-CN" alt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DC3BEF4-0B66-20B2-54A3-7F7175796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6"/>
          <a:stretch/>
        </p:blipFill>
        <p:spPr>
          <a:xfrm>
            <a:off x="188565" y="1229594"/>
            <a:ext cx="1868096" cy="1946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1D4ED7-11FE-0944-B47F-BC2BF2DC8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0" y="-166168"/>
            <a:ext cx="2160000" cy="20724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9D44C0-E6B2-C08C-4325-98BB8599C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30" y="31810"/>
            <a:ext cx="1940390" cy="1861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E2864D-02E4-DA4C-7F7A-25ECA64603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21" y="-32310"/>
            <a:ext cx="2160000" cy="20724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CFAC6B-3513-9797-06C8-128C28A942E1}"/>
              </a:ext>
            </a:extLst>
          </p:cNvPr>
          <p:cNvSpPr txBox="1"/>
          <p:nvPr/>
        </p:nvSpPr>
        <p:spPr>
          <a:xfrm>
            <a:off x="2927180" y="189358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ep-399/DOL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8FDA33-958A-441E-484C-93935799438D}"/>
              </a:ext>
            </a:extLst>
          </p:cNvPr>
          <p:cNvSpPr txBox="1"/>
          <p:nvPr/>
        </p:nvSpPr>
        <p:spPr>
          <a:xfrm>
            <a:off x="5309176" y="18935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ep-414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24676B-04E1-89FF-09A0-783586C4AC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05" y="2392757"/>
            <a:ext cx="2160000" cy="20724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E0C004-D368-43F1-8EE0-28906CB004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80" y="2298905"/>
            <a:ext cx="2160000" cy="20724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BA5905-1F7E-6361-8275-A6CA2A6244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02" y="2040176"/>
            <a:ext cx="2743700" cy="26325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DCB0F57-4125-F291-DAAE-BED25DC2662A}"/>
              </a:ext>
            </a:extLst>
          </p:cNvPr>
          <p:cNvSpPr txBox="1"/>
          <p:nvPr/>
        </p:nvSpPr>
        <p:spPr>
          <a:xfrm>
            <a:off x="2606750" y="41867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ep-927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B8B663-ACA6-FBBA-2BA6-A6D047865EFE}"/>
              </a:ext>
            </a:extLst>
          </p:cNvPr>
          <p:cNvSpPr txBox="1"/>
          <p:nvPr/>
        </p:nvSpPr>
        <p:spPr>
          <a:xfrm>
            <a:off x="4834267" y="418672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ep-2681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CCE21C-D236-C34E-44FB-FA55E4E9DA7D}"/>
              </a:ext>
            </a:extLst>
          </p:cNvPr>
          <p:cNvSpPr txBox="1"/>
          <p:nvPr/>
        </p:nvSpPr>
        <p:spPr>
          <a:xfrm>
            <a:off x="7278004" y="418672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ep-3941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6F29C15-C260-F14C-C96D-16953554F3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16" y="4595084"/>
            <a:ext cx="2160000" cy="20724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8EF8CE6-9FF6-F8B4-BC49-697B06CA16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32" y="4895279"/>
            <a:ext cx="1662609" cy="159524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59A8619-ED58-0873-EF84-1BDA987266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73" y="4833703"/>
            <a:ext cx="1662609" cy="159524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CFA5052-2314-AEFE-EBC6-65BD9256262F}"/>
              </a:ext>
            </a:extLst>
          </p:cNvPr>
          <p:cNvSpPr txBox="1"/>
          <p:nvPr/>
        </p:nvSpPr>
        <p:spPr>
          <a:xfrm>
            <a:off x="658185" y="64289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ep-4572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CE4B59-8C1F-1860-6D4A-DF22F71CC0CD}"/>
              </a:ext>
            </a:extLst>
          </p:cNvPr>
          <p:cNvSpPr txBox="1"/>
          <p:nvPr/>
        </p:nvSpPr>
        <p:spPr>
          <a:xfrm>
            <a:off x="3272670" y="64289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ep-6664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A8B3FF-9262-8260-11A3-191923A21254}"/>
              </a:ext>
            </a:extLst>
          </p:cNvPr>
          <p:cNvSpPr txBox="1"/>
          <p:nvPr/>
        </p:nvSpPr>
        <p:spPr>
          <a:xfrm>
            <a:off x="5550848" y="64289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ep-10883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A936DE-E2B5-29D7-6779-815F9620BB49}"/>
              </a:ext>
            </a:extLst>
          </p:cNvPr>
          <p:cNvSpPr txBox="1"/>
          <p:nvPr/>
        </p:nvSpPr>
        <p:spPr>
          <a:xfrm>
            <a:off x="7668573" y="6428950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ep-11579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DA34188-F443-8FAB-24A1-AB47BAB017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" y="4289207"/>
            <a:ext cx="2160000" cy="20724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241" y="213931"/>
            <a:ext cx="24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醚类分子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Excluding 99.6% molecules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A14E3F-B015-43EC-8A64-706E17453871}"/>
              </a:ext>
            </a:extLst>
          </p:cNvPr>
          <p:cNvSpPr txBox="1"/>
          <p:nvPr/>
        </p:nvSpPr>
        <p:spPr>
          <a:xfrm>
            <a:off x="7153349" y="18935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ep-896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五万数据）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0" y="3625109"/>
            <a:ext cx="3901440" cy="2867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0" y="742760"/>
            <a:ext cx="3746500" cy="279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35" y="742760"/>
            <a:ext cx="3741420" cy="286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855" y="3708929"/>
            <a:ext cx="3987800" cy="2783840"/>
          </a:xfrm>
          <a:prstGeom prst="rect">
            <a:avLst/>
          </a:prstGeom>
        </p:spPr>
      </p:pic>
      <p:sp>
        <p:nvSpPr>
          <p:cNvPr id="7" name="文本框 35"/>
          <p:cNvSpPr txBox="1">
            <a:spLocks noChangeArrowheads="1"/>
          </p:cNvSpPr>
          <p:nvPr/>
        </p:nvSpPr>
        <p:spPr bwMode="auto">
          <a:xfrm>
            <a:off x="2562475" y="6487113"/>
            <a:ext cx="4019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F45C7"/>
              </a:buClr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8037B7"/>
              </a:buClr>
              <a:buSzPct val="80000"/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652E6C"/>
              </a:buClr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kumimoji="0" lang="zh-CN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星标数据点：</a:t>
            </a:r>
            <a:r>
              <a:rPr kumimoji="0" lang="en-US" altLang="zh-CN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</a:t>
            </a:r>
            <a:r>
              <a:rPr kumimoji="0" lang="zh-CN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DME</a:t>
            </a:r>
            <a:r>
              <a:rPr kumimoji="0" lang="zh-CN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THF</a:t>
            </a:r>
            <a:r>
              <a:rPr kumimoji="0" lang="zh-CN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五万数据）</a:t>
            </a:r>
            <a:endParaRPr lang="zh-CN" altLang="en-US" sz="2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988" y="1305341"/>
            <a:ext cx="39955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-3.5 eV&lt;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离子迁移数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0.45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E-11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————————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-5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团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簇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 &lt; -6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3052" y="2932044"/>
            <a:ext cx="15703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1667 </a:t>
            </a:r>
            <a:r>
              <a:rPr lang="zh-CN" altLang="en-US" dirty="0"/>
              <a:t>溶剂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3.33%</a:t>
            </a:r>
            <a:r>
              <a:rPr lang="zh-CN" altLang="en-US" dirty="0"/>
              <a:t>）</a:t>
            </a:r>
          </a:p>
        </p:txBody>
      </p:sp>
      <p:sp>
        <p:nvSpPr>
          <p:cNvPr id="5" name="右箭头 4"/>
          <p:cNvSpPr/>
          <p:nvPr/>
        </p:nvSpPr>
        <p:spPr>
          <a:xfrm>
            <a:off x="4354518" y="2852531"/>
            <a:ext cx="477078" cy="576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2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</TotalTime>
  <Words>967</Words>
  <Application>Microsoft Office PowerPoint</Application>
  <PresentationFormat>全屏显示(4:3)</PresentationFormat>
  <Paragraphs>135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黑体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</dc:creator>
  <cp:lastModifiedBy>yang yu</cp:lastModifiedBy>
  <cp:revision>23</cp:revision>
  <dcterms:created xsi:type="dcterms:W3CDTF">2022-10-19T10:17:40Z</dcterms:created>
  <dcterms:modified xsi:type="dcterms:W3CDTF">2023-02-24T02:45:51Z</dcterms:modified>
</cp:coreProperties>
</file>